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BAD1B1"/>
    <a:srgbClr val="2CB5AF"/>
    <a:srgbClr val="35B7B2"/>
    <a:srgbClr val="60BECC"/>
    <a:srgbClr val="86AACA"/>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4725" autoAdjust="0"/>
  </p:normalViewPr>
  <p:slideViewPr>
    <p:cSldViewPr snapToGrid="0">
      <p:cViewPr varScale="1">
        <p:scale>
          <a:sx n="55" d="100"/>
          <a:sy n="55" d="100"/>
        </p:scale>
        <p:origin x="2360" y="32"/>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155790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84746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93812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167388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18866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303362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226721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401917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309114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209241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E5FCD-50C2-452F-823D-E96EB13582F6}" type="datetimeFigureOut">
              <a:rPr kumimoji="1" lang="ja-JP" altLang="en-US" smtClean="0"/>
              <a:t>2025/4/14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24934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2CE5FCD-50C2-452F-823D-E96EB13582F6}" type="datetimeFigureOut">
              <a:rPr kumimoji="1" lang="ja-JP" altLang="en-US" smtClean="0"/>
              <a:t>2025/4/14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2528908-AABE-4B88-92CA-0E0F21819B8D}" type="slidenum">
              <a:rPr kumimoji="1" lang="ja-JP" altLang="en-US" smtClean="0"/>
              <a:t>‹#›</a:t>
            </a:fld>
            <a:endParaRPr kumimoji="1" lang="ja-JP" altLang="en-US"/>
          </a:p>
        </p:txBody>
      </p:sp>
    </p:spTree>
    <p:extLst>
      <p:ext uri="{BB962C8B-B14F-4D97-AF65-F5344CB8AC3E}">
        <p14:creationId xmlns:p14="http://schemas.microsoft.com/office/powerpoint/2010/main" val="1583905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カレンダー&#10;&#10;自動的に生成された説明">
            <a:extLst>
              <a:ext uri="{FF2B5EF4-FFF2-40B4-BE49-F238E27FC236}">
                <a16:creationId xmlns:a16="http://schemas.microsoft.com/office/drawing/2014/main" id="{90A66F0B-7A6A-3AD8-FF6B-BEDF4CCC9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3" y="0"/>
            <a:ext cx="7003686" cy="9906000"/>
          </a:xfrm>
          <a:prstGeom prst="rect">
            <a:avLst/>
          </a:prstGeom>
        </p:spPr>
      </p:pic>
      <p:sp>
        <p:nvSpPr>
          <p:cNvPr id="9" name="テキスト ボックス 8">
            <a:extLst>
              <a:ext uri="{FF2B5EF4-FFF2-40B4-BE49-F238E27FC236}">
                <a16:creationId xmlns:a16="http://schemas.microsoft.com/office/drawing/2014/main" id="{D58A73D0-7B4D-744B-F1D6-F06595A4F255}"/>
              </a:ext>
            </a:extLst>
          </p:cNvPr>
          <p:cNvSpPr txBox="1"/>
          <p:nvPr/>
        </p:nvSpPr>
        <p:spPr>
          <a:xfrm>
            <a:off x="635000" y="3305159"/>
            <a:ext cx="5610086" cy="830997"/>
          </a:xfrm>
          <a:prstGeom prst="rect">
            <a:avLst/>
          </a:prstGeom>
          <a:noFill/>
          <a:ln>
            <a:noFill/>
          </a:ln>
        </p:spPr>
        <p:txBody>
          <a:bodyPr wrap="square" rtlCol="0">
            <a:spAutoFit/>
          </a:bodyPr>
          <a:lstStyle/>
          <a:p>
            <a:r>
              <a:rPr kumimoji="1" lang="ja-JP" altLang="en-US" sz="2400" b="1" dirty="0">
                <a:solidFill>
                  <a:schemeClr val="accent3">
                    <a:lumMod val="20000"/>
                    <a:lumOff val="80000"/>
                  </a:schemeClr>
                </a:solidFill>
                <a:latin typeface="BIZ UDゴシック" panose="020B0400000000000000" pitchFamily="49" charset="-128"/>
                <a:ea typeface="BIZ UDゴシック" panose="020B0400000000000000" pitchFamily="49" charset="-128"/>
              </a:rPr>
              <a:t>開発エンジニア集団が一堂に会する</a:t>
            </a:r>
            <a:endParaRPr kumimoji="1" lang="en-US" altLang="ja-JP" sz="2400" b="1" dirty="0">
              <a:solidFill>
                <a:schemeClr val="accent3">
                  <a:lumMod val="20000"/>
                  <a:lumOff val="80000"/>
                </a:schemeClr>
              </a:solidFill>
              <a:latin typeface="BIZ UDゴシック" panose="020B0400000000000000" pitchFamily="49" charset="-128"/>
              <a:ea typeface="BIZ UDゴシック" panose="020B0400000000000000" pitchFamily="49" charset="-128"/>
            </a:endParaRPr>
          </a:p>
          <a:p>
            <a:r>
              <a:rPr kumimoji="1" lang="ja-JP" altLang="en-US" sz="2400" b="1" dirty="0">
                <a:solidFill>
                  <a:schemeClr val="accent3">
                    <a:lumMod val="20000"/>
                    <a:lumOff val="80000"/>
                  </a:schemeClr>
                </a:solidFill>
                <a:latin typeface="BIZ UDゴシック" panose="020B0400000000000000" pitchFamily="49" charset="-128"/>
                <a:ea typeface="BIZ UDゴシック" panose="020B0400000000000000" pitchFamily="49" charset="-128"/>
              </a:rPr>
              <a:t>体験型イベント</a:t>
            </a:r>
          </a:p>
        </p:txBody>
      </p:sp>
      <p:sp>
        <p:nvSpPr>
          <p:cNvPr id="11" name="テキスト ボックス 10">
            <a:extLst>
              <a:ext uri="{FF2B5EF4-FFF2-40B4-BE49-F238E27FC236}">
                <a16:creationId xmlns:a16="http://schemas.microsoft.com/office/drawing/2014/main" id="{6B149CBC-FCB4-DD27-7C0D-CF380F21C56C}"/>
              </a:ext>
            </a:extLst>
          </p:cNvPr>
          <p:cNvSpPr txBox="1"/>
          <p:nvPr/>
        </p:nvSpPr>
        <p:spPr>
          <a:xfrm>
            <a:off x="629452" y="4669316"/>
            <a:ext cx="5904230" cy="1569660"/>
          </a:xfrm>
          <a:prstGeom prst="rect">
            <a:avLst/>
          </a:prstGeom>
          <a:noFill/>
          <a:ln>
            <a:noFill/>
          </a:ln>
        </p:spPr>
        <p:txBody>
          <a:bodyPr wrap="square" rtlCol="0">
            <a:spAutoFit/>
          </a:bodyPr>
          <a:lstStyle/>
          <a:p>
            <a:r>
              <a:rPr kumimoji="1" lang="ja-JP" altLang="en-US" sz="1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開発各部署のブースを設置</a:t>
            </a:r>
            <a:endParaRPr kumimoji="1" lang="en-US" altLang="ja-JP" sz="16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くるま開発の流れが知れる</a:t>
            </a:r>
            <a:endParaRPr kumimoji="1" lang="en-US" altLang="ja-JP" sz="16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小さい車をつくる楽しさ・難しさが知れる</a:t>
            </a:r>
            <a:endParaRPr kumimoji="1" lang="en-US" altLang="ja-JP" sz="16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夏季インターン応募前に気になるコースを確認できる</a:t>
            </a:r>
            <a:endParaRPr kumimoji="1" lang="en-US" altLang="ja-JP" sz="16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文系・デザイン系ブース有！</a:t>
            </a:r>
            <a:endParaRPr kumimoji="1" lang="en-US" altLang="ja-JP" sz="16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人事部相談コーナー有！</a:t>
            </a:r>
            <a:endParaRPr kumimoji="1" lang="ja-JP" altLang="en-US"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77AFB92-129B-CCF1-141B-A137C641D683}"/>
              </a:ext>
            </a:extLst>
          </p:cNvPr>
          <p:cNvSpPr txBox="1"/>
          <p:nvPr/>
        </p:nvSpPr>
        <p:spPr>
          <a:xfrm>
            <a:off x="629453" y="4218070"/>
            <a:ext cx="5771347" cy="369332"/>
          </a:xfrm>
          <a:prstGeom prst="rect">
            <a:avLst/>
          </a:prstGeom>
          <a:noFill/>
          <a:ln>
            <a:noFill/>
          </a:ln>
        </p:spPr>
        <p:txBody>
          <a:bodyPr wrap="square" rtlCol="0">
            <a:spAutoFit/>
          </a:bodyPr>
          <a:lstStyle/>
          <a:p>
            <a:r>
              <a:rPr kumimoji="1" lang="ja-JP" altLang="en-US" b="1" dirty="0">
                <a:solidFill>
                  <a:schemeClr val="accent3">
                    <a:lumMod val="20000"/>
                    <a:lumOff val="80000"/>
                  </a:schemeClr>
                </a:solidFill>
                <a:latin typeface="BIZ UDゴシック" panose="020B0400000000000000" pitchFamily="49" charset="-128"/>
                <a:ea typeface="BIZ UDゴシック" panose="020B0400000000000000" pitchFamily="49" charset="-128"/>
              </a:rPr>
              <a:t>見て・知って、エンジニア達との会話を楽しもう！</a:t>
            </a:r>
            <a:endParaRPr kumimoji="1" lang="en-US" altLang="ja-JP" b="1" dirty="0">
              <a:solidFill>
                <a:schemeClr val="accent3">
                  <a:lumMod val="20000"/>
                  <a:lumOff val="80000"/>
                </a:schemeClr>
              </a:solidFill>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9C8220AC-40E7-9EAD-6E92-EC42A52CB2D8}"/>
              </a:ext>
            </a:extLst>
          </p:cNvPr>
          <p:cNvSpPr txBox="1"/>
          <p:nvPr/>
        </p:nvSpPr>
        <p:spPr>
          <a:xfrm>
            <a:off x="974100" y="6482581"/>
            <a:ext cx="1514317" cy="2358723"/>
          </a:xfrm>
          <a:prstGeom prst="rect">
            <a:avLst/>
          </a:prstGeom>
          <a:noFill/>
          <a:ln>
            <a:noFill/>
          </a:ln>
        </p:spPr>
        <p:txBody>
          <a:bodyPr wrap="square" rtlCol="0">
            <a:spAutoFit/>
          </a:bodyPr>
          <a:lstStyle/>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開催日　</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予約締切</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対象者</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主催　</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場所　　</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参加申込　</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5F9FD1CA-B330-79CA-1C83-308A7301DE02}"/>
              </a:ext>
            </a:extLst>
          </p:cNvPr>
          <p:cNvSpPr txBox="1"/>
          <p:nvPr/>
        </p:nvSpPr>
        <p:spPr>
          <a:xfrm>
            <a:off x="1875644" y="6482581"/>
            <a:ext cx="5055199" cy="2615203"/>
          </a:xfrm>
          <a:prstGeom prst="rect">
            <a:avLst/>
          </a:prstGeom>
          <a:noFill/>
          <a:ln>
            <a:noFill/>
          </a:ln>
        </p:spPr>
        <p:txBody>
          <a:bodyPr wrap="square" rtlCol="0">
            <a:spAutoFit/>
          </a:bodyPr>
          <a:lstStyle/>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a:t>
            </a:r>
            <a:r>
              <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2025/7/21(</a:t>
            </a: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月</a:t>
            </a:r>
            <a:r>
              <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a:t>
            </a: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a:t>
            </a:r>
            <a:r>
              <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AM</a:t>
            </a: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の部：　</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9:00</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12:00 </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（受付　</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8:30-9:00</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a:t>
            </a:r>
            <a:endParaRPr kumimoji="1" lang="en-US" altLang="ja-JP" sz="1200" b="1" dirty="0">
              <a:solidFill>
                <a:srgbClr val="EDEDED"/>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rgbClr val="EDEDED"/>
                </a:solidFill>
                <a:latin typeface="BIZ UDPゴシック" panose="020B0400000000000000" pitchFamily="50" charset="-128"/>
                <a:ea typeface="BIZ UDPゴシック" panose="020B0400000000000000" pitchFamily="50" charset="-128"/>
              </a:rPr>
              <a:t>　</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PM</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の部：１４：００～</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17:00 </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（受付　</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13:30-14:00)</a:t>
            </a:r>
          </a:p>
          <a:p>
            <a:pPr>
              <a:lnSpc>
                <a:spcPts val="2000"/>
              </a:lnSpc>
            </a:pPr>
            <a:r>
              <a:rPr kumimoji="1" lang="ja-JP" altLang="en-US" sz="1200" b="1" dirty="0">
                <a:solidFill>
                  <a:srgbClr val="EDEDED"/>
                </a:solidFill>
                <a:latin typeface="BIZ UDPゴシック" panose="020B0400000000000000" pitchFamily="50" charset="-128"/>
                <a:ea typeface="BIZ UDPゴシック" panose="020B0400000000000000" pitchFamily="50" charset="-128"/>
              </a:rPr>
              <a:t>：</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7/16(</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水</a:t>
            </a:r>
            <a:r>
              <a:rPr kumimoji="1" lang="en-US" altLang="ja-JP" sz="1200" b="1" dirty="0">
                <a:solidFill>
                  <a:srgbClr val="EDEDED"/>
                </a:solidFill>
                <a:latin typeface="BIZ UDPゴシック" panose="020B0400000000000000" pitchFamily="50" charset="-128"/>
                <a:ea typeface="BIZ UDPゴシック" panose="020B0400000000000000" pitchFamily="50" charset="-128"/>
              </a:rPr>
              <a:t>)</a:t>
            </a:r>
            <a:r>
              <a:rPr kumimoji="1" lang="ja-JP" altLang="en-US" sz="1200" b="1" dirty="0">
                <a:solidFill>
                  <a:srgbClr val="EDEDED"/>
                </a:solidFill>
                <a:latin typeface="BIZ UDPゴシック" panose="020B0400000000000000" pitchFamily="50" charset="-128"/>
                <a:ea typeface="BIZ UDPゴシック" panose="020B0400000000000000" pitchFamily="50" charset="-128"/>
              </a:rPr>
              <a:t>まで</a:t>
            </a:r>
            <a:endParaRPr kumimoji="1" lang="en-US" altLang="ja-JP" sz="1200" b="1" dirty="0">
              <a:solidFill>
                <a:srgbClr val="EDEDED"/>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a:t>
            </a:r>
            <a:r>
              <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2027</a:t>
            </a: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年</a:t>
            </a:r>
            <a:r>
              <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3</a:t>
            </a: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月卒業予定の方</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：くるま開発本部</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：ダイハツ工業　デザインセンター</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（大阪府池田市）</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：右のＱＲからＭｙ ｐａｇｅに登録し</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a:p>
            <a:pPr>
              <a:lnSpc>
                <a:spcPts val="2000"/>
              </a:lnSpc>
            </a:pPr>
            <a:r>
              <a:rPr kumimoji="1" lang="ja-JP" altLang="en-US" sz="12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　予約・確認フォームより申込</a:t>
            </a:r>
            <a:endParaRPr kumimoji="1" lang="en-US" altLang="ja-JP" sz="1200" b="1" dirty="0">
              <a:solidFill>
                <a:schemeClr val="accent3">
                  <a:lumMod val="20000"/>
                  <a:lumOff val="80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5FECD9F-8783-1416-0466-748963F5848A}"/>
              </a:ext>
            </a:extLst>
          </p:cNvPr>
          <p:cNvSpPr txBox="1"/>
          <p:nvPr/>
        </p:nvSpPr>
        <p:spPr>
          <a:xfrm rot="201536">
            <a:off x="5276439" y="7405710"/>
            <a:ext cx="1338188" cy="461665"/>
          </a:xfrm>
          <a:prstGeom prst="rect">
            <a:avLst/>
          </a:prstGeom>
          <a:noFill/>
          <a:ln>
            <a:noFill/>
          </a:ln>
        </p:spPr>
        <p:txBody>
          <a:bodyPr wrap="square" rtlCol="0">
            <a:spAutoFit/>
          </a:bodyPr>
          <a:lstStyle/>
          <a:p>
            <a:r>
              <a:rPr kumimoji="1" lang="ja-JP" altLang="en-US" sz="1200" b="1" dirty="0">
                <a:solidFill>
                  <a:srgbClr val="BAD1B1"/>
                </a:solidFill>
                <a:latin typeface="BIZ UDPゴシック" panose="020B0400000000000000" pitchFamily="50" charset="-128"/>
                <a:ea typeface="BIZ UDPゴシック" panose="020B0400000000000000" pitchFamily="50" charset="-128"/>
              </a:rPr>
              <a:t>参加申込は</a:t>
            </a:r>
            <a:endParaRPr kumimoji="1" lang="en-US" altLang="ja-JP" sz="1200" b="1" dirty="0">
              <a:solidFill>
                <a:srgbClr val="BAD1B1"/>
              </a:solidFill>
              <a:latin typeface="BIZ UDPゴシック" panose="020B0400000000000000" pitchFamily="50" charset="-128"/>
              <a:ea typeface="BIZ UDPゴシック" panose="020B0400000000000000" pitchFamily="50" charset="-128"/>
            </a:endParaRPr>
          </a:p>
          <a:p>
            <a:r>
              <a:rPr kumimoji="1" lang="ja-JP" altLang="en-US" sz="1200" b="1" dirty="0">
                <a:solidFill>
                  <a:srgbClr val="BAD1B1"/>
                </a:solidFill>
                <a:latin typeface="BIZ UDPゴシック" panose="020B0400000000000000" pitchFamily="50" charset="-128"/>
                <a:ea typeface="BIZ UDPゴシック" panose="020B0400000000000000" pitchFamily="50" charset="-128"/>
              </a:rPr>
              <a:t>こちらから</a:t>
            </a:r>
            <a:endParaRPr kumimoji="1" lang="en-US" altLang="ja-JP" sz="1400" b="1" dirty="0">
              <a:solidFill>
                <a:srgbClr val="BAD1B1"/>
              </a:solidFill>
              <a:latin typeface="BIZ UDPゴシック" panose="020B0400000000000000" pitchFamily="50" charset="-128"/>
              <a:ea typeface="BIZ UDPゴシック" panose="020B0400000000000000" pitchFamily="50" charset="-128"/>
            </a:endParaRPr>
          </a:p>
        </p:txBody>
      </p:sp>
      <p:pic>
        <p:nvPicPr>
          <p:cNvPr id="22" name="グラフィックス 21" descr="矢印: 時計回りの曲線 単色塗りつぶし">
            <a:extLst>
              <a:ext uri="{FF2B5EF4-FFF2-40B4-BE49-F238E27FC236}">
                <a16:creationId xmlns:a16="http://schemas.microsoft.com/office/drawing/2014/main" id="{1B68E761-D321-11A9-9336-6E5FFB4BAF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544091">
            <a:off x="6204167" y="7486775"/>
            <a:ext cx="464366" cy="464366"/>
          </a:xfrm>
          <a:prstGeom prst="rect">
            <a:avLst/>
          </a:prstGeom>
        </p:spPr>
      </p:pic>
      <p:pic>
        <p:nvPicPr>
          <p:cNvPr id="3" name="図 2">
            <a:extLst>
              <a:ext uri="{FF2B5EF4-FFF2-40B4-BE49-F238E27FC236}">
                <a16:creationId xmlns:a16="http://schemas.microsoft.com/office/drawing/2014/main" id="{611164BA-3524-F14E-80E2-F96FDFBC5DA7}"/>
              </a:ext>
            </a:extLst>
          </p:cNvPr>
          <p:cNvPicPr>
            <a:picLocks noChangeAspect="1"/>
          </p:cNvPicPr>
          <p:nvPr/>
        </p:nvPicPr>
        <p:blipFill>
          <a:blip r:embed="rId5"/>
          <a:stretch>
            <a:fillRect/>
          </a:stretch>
        </p:blipFill>
        <p:spPr>
          <a:xfrm>
            <a:off x="5235969" y="7964708"/>
            <a:ext cx="1078800" cy="1078800"/>
          </a:xfrm>
          <a:prstGeom prst="rect">
            <a:avLst/>
          </a:prstGeom>
        </p:spPr>
      </p:pic>
      <p:sp>
        <p:nvSpPr>
          <p:cNvPr id="5" name="テキスト ボックス 4">
            <a:extLst>
              <a:ext uri="{FF2B5EF4-FFF2-40B4-BE49-F238E27FC236}">
                <a16:creationId xmlns:a16="http://schemas.microsoft.com/office/drawing/2014/main" id="{076A2699-7D31-B594-5762-747CA2829B99}"/>
              </a:ext>
            </a:extLst>
          </p:cNvPr>
          <p:cNvSpPr txBox="1"/>
          <p:nvPr/>
        </p:nvSpPr>
        <p:spPr>
          <a:xfrm>
            <a:off x="3443218" y="8934917"/>
            <a:ext cx="2974222" cy="306879"/>
          </a:xfrm>
          <a:prstGeom prst="rect">
            <a:avLst/>
          </a:prstGeom>
          <a:noFill/>
          <a:ln>
            <a:noFill/>
          </a:ln>
        </p:spPr>
        <p:txBody>
          <a:bodyPr wrap="square" rtlCol="0">
            <a:spAutoFit/>
          </a:bodyPr>
          <a:lstStyle/>
          <a:p>
            <a:pPr algn="r">
              <a:lnSpc>
                <a:spcPts val="2000"/>
              </a:lnSpc>
            </a:pPr>
            <a:r>
              <a:rPr kumimoji="1" lang="en-US" altLang="ja-JP" sz="600" b="1" dirty="0">
                <a:solidFill>
                  <a:schemeClr val="accent3">
                    <a:lumMod val="20000"/>
                    <a:lumOff val="80000"/>
                  </a:schemeClr>
                </a:solidFill>
                <a:latin typeface="BIZ UDPゴシック" panose="020B0400000000000000" pitchFamily="50" charset="-128"/>
                <a:ea typeface="BIZ UDPゴシック" panose="020B0400000000000000" pitchFamily="50" charset="-128"/>
              </a:rPr>
              <a:t>https://job.axol.jp/bx/s/Daihatsu_27/entry/agreement</a:t>
            </a:r>
          </a:p>
        </p:txBody>
      </p:sp>
    </p:spTree>
    <p:extLst>
      <p:ext uri="{BB962C8B-B14F-4D97-AF65-F5344CB8AC3E}">
        <p14:creationId xmlns:p14="http://schemas.microsoft.com/office/powerpoint/2010/main" val="58107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945277C4-518E-BA7B-1AC0-5055457BF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69"/>
            <a:ext cx="7073900" cy="10003538"/>
          </a:xfrm>
          <a:prstGeom prst="rect">
            <a:avLst/>
          </a:prstGeom>
        </p:spPr>
      </p:pic>
      <p:graphicFrame>
        <p:nvGraphicFramePr>
          <p:cNvPr id="4" name="表 3">
            <a:extLst>
              <a:ext uri="{FF2B5EF4-FFF2-40B4-BE49-F238E27FC236}">
                <a16:creationId xmlns:a16="http://schemas.microsoft.com/office/drawing/2014/main" id="{EA3EC03E-3574-FF9F-6A79-659912F0BD0E}"/>
              </a:ext>
            </a:extLst>
          </p:cNvPr>
          <p:cNvGraphicFramePr>
            <a:graphicFrameLocks noGrp="1"/>
          </p:cNvGraphicFramePr>
          <p:nvPr>
            <p:extLst>
              <p:ext uri="{D42A27DB-BD31-4B8C-83A1-F6EECF244321}">
                <p14:modId xmlns:p14="http://schemas.microsoft.com/office/powerpoint/2010/main" val="3589529706"/>
              </p:ext>
            </p:extLst>
          </p:nvPr>
        </p:nvGraphicFramePr>
        <p:xfrm>
          <a:off x="304799" y="1150619"/>
          <a:ext cx="6441441" cy="7758234"/>
        </p:xfrm>
        <a:graphic>
          <a:graphicData uri="http://schemas.openxmlformats.org/drawingml/2006/table">
            <a:tbl>
              <a:tblPr>
                <a:tableStyleId>{5C22544A-7EE6-4342-B048-85BDC9FD1C3A}</a:tableStyleId>
              </a:tblPr>
              <a:tblGrid>
                <a:gridCol w="208281">
                  <a:extLst>
                    <a:ext uri="{9D8B030D-6E8A-4147-A177-3AD203B41FA5}">
                      <a16:colId xmlns:a16="http://schemas.microsoft.com/office/drawing/2014/main" val="945751910"/>
                    </a:ext>
                  </a:extLst>
                </a:gridCol>
                <a:gridCol w="1300480">
                  <a:extLst>
                    <a:ext uri="{9D8B030D-6E8A-4147-A177-3AD203B41FA5}">
                      <a16:colId xmlns:a16="http://schemas.microsoft.com/office/drawing/2014/main" val="312000793"/>
                    </a:ext>
                  </a:extLst>
                </a:gridCol>
                <a:gridCol w="4582160">
                  <a:extLst>
                    <a:ext uri="{9D8B030D-6E8A-4147-A177-3AD203B41FA5}">
                      <a16:colId xmlns:a16="http://schemas.microsoft.com/office/drawing/2014/main" val="1034232431"/>
                    </a:ext>
                  </a:extLst>
                </a:gridCol>
                <a:gridCol w="350520">
                  <a:extLst>
                    <a:ext uri="{9D8B030D-6E8A-4147-A177-3AD203B41FA5}">
                      <a16:colId xmlns:a16="http://schemas.microsoft.com/office/drawing/2014/main" val="3522251638"/>
                    </a:ext>
                  </a:extLst>
                </a:gridCol>
              </a:tblGrid>
              <a:tr h="209682">
                <a:tc>
                  <a:txBody>
                    <a:bodyPr/>
                    <a:lstStyle/>
                    <a:p>
                      <a:pPr algn="l"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部署名</a:t>
                      </a:r>
                      <a:endParaRPr lang="ja-JP" altLang="en-US"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業務紹介</a:t>
                      </a:r>
                      <a:endParaRPr lang="ja-JP" altLang="en-US"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ctr"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文系採用</a:t>
                      </a:r>
                      <a:endParaRPr lang="ja-JP" altLang="en-US" sz="6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942536937"/>
                  </a:ext>
                </a:extLst>
              </a:tr>
              <a:tr h="209682">
                <a:tc rowSpan="2">
                  <a:txBody>
                    <a:bodyPr/>
                    <a:lstStyle/>
                    <a:p>
                      <a:pPr algn="ctr" fontAlgn="ctr"/>
                      <a:r>
                        <a:rPr lang="en-US" altLang="ja-JP"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1</a:t>
                      </a:r>
                      <a:endParaRPr lang="en-US" altLang="ja-JP"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技術統括部</a:t>
                      </a:r>
                      <a:endParaRPr lang="ja-JP" altLang="en-US"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くるま開発本部全員が笑顔と活気にあふれる開発、職場環境の提供をしています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〇</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2850584422"/>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執務環境・レイアウト改善、教育、相談窓口、知的財産の管理等、文系でも大歓迎です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1298740951"/>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2</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zh-TW"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開発基盤開拓部</a:t>
                      </a:r>
                      <a:endParaRPr lang="zh-TW" altLang="en-US"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車両開発における基盤の構築　あなたのアイデアが会社に貢献できる！～スモールスタートから社内全体へ～</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〇</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461564875"/>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・業務の</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DX</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化　・施設、設備の企画、導入、改善　・環境保全（</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SDG</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ｓ）</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4145003305"/>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3</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材料技術部 </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材料の性能開発</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耐環境、耐久性など</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、材料の先行開発</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リサイクル、カーボンニュートラルなど</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4294140414"/>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新規材料の選定</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構造提案を実施し、車の性能向上に貢献しています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2482970602"/>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4</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くらしとクルマの研究部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研究開発（自動運転、</a:t>
                      </a:r>
                      <a:r>
                        <a:rPr lang="en-US" altLang="ja-JP" sz="700" u="none" strike="noStrike" dirty="0" err="1">
                          <a:solidFill>
                            <a:schemeClr val="bg1">
                              <a:lumMod val="95000"/>
                            </a:schemeClr>
                          </a:solidFill>
                          <a:effectLst/>
                          <a:latin typeface="HG丸ｺﾞｼｯｸM-PRO" panose="020F0600000000000000" pitchFamily="50" charset="-128"/>
                          <a:ea typeface="HG丸ｺﾞｼｯｸM-PRO" panose="020F0600000000000000" pitchFamily="50" charset="-128"/>
                        </a:rPr>
                        <a:t>Nibako</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、カーボンニュートラル、行動支援、データサイエンス）</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〇</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1449143825"/>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地域やくらしの困りごと解消に向けて、ソフト＆ハードの両面からアプローチすることで課題解決を目指します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1800035409"/>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5</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製品企画部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just"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「お客様の求めている魅力的商品」を「ダイハツならではの競争力ある品質・性能・価格」にて発売するため</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〇</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1475136080"/>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just"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企画総括責任部門として技術機能部をリードしています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4241655029"/>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6</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デザイン部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デザインコンセプト立案、外形デザイン・内装デザイン・</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UIUX</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デザイン・カラー</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素材デザイン</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独自</a:t>
                      </a:r>
                      <a:endParaRPr lang="en-US" altLang="ja-JP"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p>
                      <a:pPr algn="ctr" fontAlgn="ctr"/>
                      <a:r>
                        <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採用</a:t>
                      </a:r>
                    </a:p>
                  </a:txBody>
                  <a:tcPr marL="3406" marR="3406" marT="3406" marB="0" anchor="ctr">
                    <a:noFill/>
                  </a:tcPr>
                </a:tc>
                <a:extLst>
                  <a:ext uri="{0D108BD9-81ED-4DB2-BD59-A6C34878D82A}">
                    <a16:rowId xmlns:a16="http://schemas.microsoft.com/office/drawing/2014/main" val="2640918456"/>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クレイ</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樹脂モデル立体化、</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CAD</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デザインデータの制作をしています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557267450"/>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7</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zh-TW"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ＨＭＩ開発部 </a:t>
                      </a:r>
                      <a:endParaRPr lang="zh-TW"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HMI？？（Human Machine Interface）</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何をしていると思いますか？</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2162643681"/>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運転席に座って見る、聞く、触る部品のほとんどです。そして夜間の安全に必要なヘッドランプも。詳細はブースで！</a:t>
                      </a:r>
                      <a:endParaRPr lang="ja-JP" altLang="en-US" sz="6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3611882848"/>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8</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車両開発部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アッパーボデー設計、内装設計、外装設計、シート設計</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3424090335"/>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ボデー上部骨格やドア、外装、内装、シートの設計をしています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2519784304"/>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9</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プラットフォーム開発部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アンダーボデー設計、シャシ設計、車両機能設計</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4126612181"/>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ボデー下部骨格、サスペンション・ブレーキ、エアコン、燃料・排気管の設計をしています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951964825"/>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10</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パワートレーン開発部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エンジン・駆動部品の設計と評価をしています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3252161309"/>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電動化普及の流れでも、ガソリンエンジン搭載車はまだまだ必要です！当日説明します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4215096999"/>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11</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電動パワートレーン開発部 </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HEV</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BEV</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の電動部品及び制御の設計・実験</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8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260075779"/>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電動化シフトの未来に向けて、モータやインバータ、電池などの技術を日々開発しています！！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320204356"/>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12</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パワートレーン制御開発部 </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エンジン、ハイブリッド用エンジン、トランスミッション等の制御設計・チューニングをしています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6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1846716696"/>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自らクルマに乗って低燃費＆良く走る＆クリーンなクルマを日々開発をしています！！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344085594"/>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13</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ソフトウェア開発部 </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車両の性能、快適性を向上させるのに重要な役割を果たす電装部品の開発・設計</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6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108332057"/>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更には自動運転 や 運転サポートなどの技術開発により未来の安心安全を創造しています！！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3656398072"/>
                  </a:ext>
                </a:extLst>
              </a:tr>
              <a:tr h="209682">
                <a:tc rowSpan="2">
                  <a:txBody>
                    <a:bodyPr/>
                    <a:lstStyle/>
                    <a:p>
                      <a:pPr algn="ctr" fontAlgn="ctr"/>
                      <a:r>
                        <a:rPr lang="en-US" altLang="ja-JP"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14</a:t>
                      </a:r>
                      <a:endParaRPr lang="en-US" altLang="ja-JP"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zh-TW"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車両性能評価部</a:t>
                      </a:r>
                      <a:endParaRPr lang="zh-TW"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魅力ある車両を生み出すために他社ベンチマーク等により性能＆品質目標を提案</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6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218562045"/>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車両毎の性能＆品質目標に対し、実機評価にて商品性を保証、安心安全心地よい商品をお届けします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1544270054"/>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15</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zh-TW"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車両性能開発部 </a:t>
                      </a:r>
                      <a:endParaRPr lang="zh-TW"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車両の性能</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走る・曲がる・止まるといった運動性能、安全性、快適性、信頼性</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を企画、開発する部署です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6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2185774603"/>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お客様に寄り添い、魅力ある車両性能になるように性能</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品質目標を企画し性能開発しています！！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2858077282"/>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16</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車両試作部</a:t>
                      </a:r>
                      <a:endParaRPr lang="ja-JP" alt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評価用試作車の生産</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製作をしています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6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6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3617111269"/>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モノづくりの力で図面を具現化しクルマの開発を支えています</a:t>
                      </a:r>
                      <a:r>
                        <a:rPr lang="en-US" altLang="ja-JP"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3023616567"/>
                  </a:ext>
                </a:extLst>
              </a:tr>
              <a:tr h="209682">
                <a:tc rowSpan="2">
                  <a:txBody>
                    <a:bodyPr/>
                    <a:lstStyle/>
                    <a:p>
                      <a:pPr algn="ctr" fontAlgn="ctr"/>
                      <a:r>
                        <a:rPr lang="en-US" altLang="ja-JP"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17</a:t>
                      </a:r>
                      <a:endParaRPr lang="en-US" altLang="ja-JP"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en-US" sz="8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QCT</a:t>
                      </a:r>
                      <a:endParaRPr lang="en-US" sz="800" b="1"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販売している車両で発生した不具合の解析、改善</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60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rPr>
                        <a:t>　</a:t>
                      </a:r>
                      <a:endParaRPr lang="ja-JP" altLang="en-US" sz="600" b="0" i="0" u="none" strike="noStrike">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2343247844"/>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発生した不具合をなるべく早く解決するために不具合原因の追究と部品の形状変更などの改善を行っています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2614124925"/>
                  </a:ext>
                </a:extLst>
              </a:tr>
              <a:tr h="209682">
                <a:tc rowSpan="2">
                  <a:txBody>
                    <a:bodyPr/>
                    <a:lstStyle/>
                    <a:p>
                      <a:pPr algn="ctr" fontAlgn="ctr"/>
                      <a:r>
                        <a:rPr lang="en-US" altLang="ja-JP"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18</a:t>
                      </a:r>
                      <a:endParaRPr lang="en-US" altLang="ja-JP"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8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法規認証部</a:t>
                      </a:r>
                      <a:endParaRPr lang="ja-JP" altLang="en-US" sz="800" b="1"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自動車法規・規制情報を収集し、社内の開発へ展開します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rowSpan="2">
                  <a:txBody>
                    <a:bodyPr/>
                    <a:lstStyle/>
                    <a:p>
                      <a:pPr algn="ctr" fontAlgn="ctr"/>
                      <a:r>
                        <a:rPr lang="ja-JP" altLang="en-US" sz="10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〇</a:t>
                      </a:r>
                      <a:endParaRPr lang="ja-JP" altLang="en-US" sz="10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extLst>
                  <a:ext uri="{0D108BD9-81ED-4DB2-BD59-A6C34878D82A}">
                    <a16:rowId xmlns:a16="http://schemas.microsoft.com/office/drawing/2014/main" val="3256802529"/>
                  </a:ext>
                </a:extLst>
              </a:tr>
              <a:tr h="20968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rPr>
                        <a:t> 自動車法規・規制への適合を担保し、正しく認可を取得します</a:t>
                      </a:r>
                      <a:endParaRPr lang="ja-JP" altLang="en-US" sz="700" b="0" i="0" u="none" strike="noStrike" dirty="0">
                        <a:solidFill>
                          <a:schemeClr val="bg1">
                            <a:lumMod val="95000"/>
                          </a:schemeClr>
                        </a:solidFill>
                        <a:effectLst/>
                        <a:latin typeface="HG丸ｺﾞｼｯｸM-PRO" panose="020F0600000000000000" pitchFamily="50" charset="-128"/>
                        <a:ea typeface="HG丸ｺﾞｼｯｸM-PRO" panose="020F0600000000000000" pitchFamily="50" charset="-128"/>
                      </a:endParaRPr>
                    </a:p>
                  </a:txBody>
                  <a:tcPr marL="3406" marR="3406" marT="3406" marB="0" anchor="ctr">
                    <a:noFill/>
                  </a:tcPr>
                </a:tc>
                <a:tc vMerge="1">
                  <a:txBody>
                    <a:bodyPr/>
                    <a:lstStyle/>
                    <a:p>
                      <a:endParaRPr kumimoji="1" lang="ja-JP" altLang="en-US"/>
                    </a:p>
                  </a:txBody>
                  <a:tcPr/>
                </a:tc>
                <a:extLst>
                  <a:ext uri="{0D108BD9-81ED-4DB2-BD59-A6C34878D82A}">
                    <a16:rowId xmlns:a16="http://schemas.microsoft.com/office/drawing/2014/main" val="1886195014"/>
                  </a:ext>
                </a:extLst>
              </a:tr>
            </a:tbl>
          </a:graphicData>
        </a:graphic>
      </p:graphicFrame>
      <p:sp>
        <p:nvSpPr>
          <p:cNvPr id="6" name="テキスト ボックス 5">
            <a:extLst>
              <a:ext uri="{FF2B5EF4-FFF2-40B4-BE49-F238E27FC236}">
                <a16:creationId xmlns:a16="http://schemas.microsoft.com/office/drawing/2014/main" id="{64371FD5-5108-033C-B512-6C155A7D2C91}"/>
              </a:ext>
            </a:extLst>
          </p:cNvPr>
          <p:cNvSpPr txBox="1"/>
          <p:nvPr/>
        </p:nvSpPr>
        <p:spPr>
          <a:xfrm>
            <a:off x="121721" y="627815"/>
            <a:ext cx="3307279" cy="369332"/>
          </a:xfrm>
          <a:prstGeom prst="rect">
            <a:avLst/>
          </a:prstGeom>
          <a:noFill/>
          <a:ln>
            <a:noFill/>
          </a:ln>
        </p:spPr>
        <p:txBody>
          <a:bodyPr wrap="square" rtlCol="0">
            <a:spAutoFit/>
          </a:bodyPr>
          <a:lstStyle/>
          <a:p>
            <a:r>
              <a:rPr kumimoji="1" lang="en-US" altLang="ja-JP" b="1" dirty="0">
                <a:solidFill>
                  <a:schemeClr val="accent3">
                    <a:lumMod val="20000"/>
                    <a:lumOff val="80000"/>
                  </a:schemeClr>
                </a:solidFill>
                <a:latin typeface="BIZ UDゴシック" panose="020B0400000000000000" pitchFamily="49" charset="-128"/>
                <a:ea typeface="BIZ UDゴシック" panose="020B0400000000000000" pitchFamily="49" charset="-128"/>
              </a:rPr>
              <a:t>【</a:t>
            </a:r>
            <a:r>
              <a:rPr kumimoji="1" lang="ja-JP" altLang="en-US" b="1" dirty="0">
                <a:solidFill>
                  <a:schemeClr val="accent3">
                    <a:lumMod val="20000"/>
                    <a:lumOff val="80000"/>
                  </a:schemeClr>
                </a:solidFill>
                <a:latin typeface="BIZ UDゴシック" panose="020B0400000000000000" pitchFamily="49" charset="-128"/>
                <a:ea typeface="BIZ UDゴシック" panose="020B0400000000000000" pitchFamily="49" charset="-128"/>
              </a:rPr>
              <a:t>昨年出展部署紹介</a:t>
            </a:r>
            <a:r>
              <a:rPr kumimoji="1" lang="en-US" altLang="ja-JP" b="1" dirty="0">
                <a:solidFill>
                  <a:schemeClr val="accent3">
                    <a:lumMod val="20000"/>
                    <a:lumOff val="80000"/>
                  </a:schemeClr>
                </a:solidFill>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14923646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351</TotalTime>
  <Words>962</Words>
  <Application>Microsoft Office PowerPoint</Application>
  <PresentationFormat>A4 210 x 297 mm</PresentationFormat>
  <Paragraphs>127</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BIZ UDゴシック</vt:lpstr>
      <vt:lpstr>HG丸ｺﾞｼｯｸM-PRO</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Oosawa, Syoko/大澤　祥子</dc:creator>
  <cp:lastModifiedBy>Oosawa, Syoko/大澤　祥子</cp:lastModifiedBy>
  <cp:revision>16</cp:revision>
  <dcterms:created xsi:type="dcterms:W3CDTF">2025-03-03T07:29:44Z</dcterms:created>
  <dcterms:modified xsi:type="dcterms:W3CDTF">2025-04-14T06:31:21Z</dcterms:modified>
</cp:coreProperties>
</file>